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70" r:id="rId6"/>
    <p:sldId id="271" r:id="rId7"/>
    <p:sldId id="275" r:id="rId8"/>
    <p:sldId id="272" r:id="rId9"/>
    <p:sldId id="259" r:id="rId10"/>
    <p:sldId id="280" r:id="rId11"/>
    <p:sldId id="279" r:id="rId12"/>
    <p:sldId id="278" r:id="rId13"/>
    <p:sldId id="261" r:id="rId14"/>
    <p:sldId id="266" r:id="rId15"/>
    <p:sldId id="262" r:id="rId16"/>
    <p:sldId id="265" r:id="rId17"/>
    <p:sldId id="263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660"/>
  </p:normalViewPr>
  <p:slideViewPr>
    <p:cSldViewPr>
      <p:cViewPr varScale="1">
        <p:scale>
          <a:sx n="81" d="100"/>
          <a:sy n="81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77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44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4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2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9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6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09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0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95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19A9C-E234-4712-A5C2-A5EA86D058D5}" type="datetimeFigureOut">
              <a:rPr lang="ru-RU" smtClean="0"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DCF62-EC06-4D46-8E2D-D51206064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63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chi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nagold.ru/" TargetMode="External"/><Relationship Id="rId2" Type="http://schemas.openxmlformats.org/officeDocument/2006/relationships/hyperlink" Target="http://www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osuchebnik.ru/metodicheskaja-pomosch/nachalnoe-obrazovanie/" TargetMode="External"/><Relationship Id="rId4" Type="http://schemas.openxmlformats.org/officeDocument/2006/relationships/hyperlink" Target="https://urok.1sept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3600450"/>
          </a:xfrm>
        </p:spPr>
        <p:txBody>
          <a:bodyPr>
            <a:noAutofit/>
          </a:bodyPr>
          <a:lstStyle/>
          <a:p>
            <a:r>
              <a:rPr lang="tt-RU" sz="3200" dirty="0"/>
              <a:t>Муниципальное бюджетное общеобразовательное учреҗдение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“Керлигачская основная общеобразовательная школа”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муниципального образования “Лениногорский муниципальный район”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Республики Татарстан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Творческий отчет </a:t>
            </a:r>
            <a:r>
              <a:rPr lang="ru-RU" b="1" dirty="0">
                <a:solidFill>
                  <a:schemeClr val="tx1"/>
                </a:solidFill>
              </a:rPr>
              <a:t>ШМО учителей начальных классов по теме: </a:t>
            </a:r>
            <a:r>
              <a:rPr lang="ru-RU" dirty="0">
                <a:solidFill>
                  <a:schemeClr val="tx1"/>
                </a:solidFill>
              </a:rPr>
              <a:t>«Творческая презентация по теме самообразования»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107664"/>
              </p:ext>
            </p:extLst>
          </p:nvPr>
        </p:nvGraphicFramePr>
        <p:xfrm>
          <a:off x="179512" y="620687"/>
          <a:ext cx="8507288" cy="568863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644043"/>
                <a:gridCol w="2863245"/>
              </a:tblGrid>
              <a:tr h="202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    декабрь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Изучение теории интерактивного обучения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Подготовка и проведение школьного этапа олимпиады по предметам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Подготовка к олимпиаде.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Продолжить изучать педагогический опыт других учителей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Знакомство с литературой по проблеме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Составление заданий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Консультация для учащихся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6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       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заседании МО начальных классов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районных конкурсах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Лекция по теме: «Развитие  познавательных и творческих способностей обучающихся в учебной и внеурочной деятельности»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1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февраль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Проведение недели математики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олимпиадах по русскому языку, математики, окружающему миру в онлайн платформах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районных и школьных конкурсах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Подбор заданий и проведение мероприятий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Консультация для учащихся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Подготовка учащихся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605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57200" y="657892"/>
          <a:ext cx="8229600" cy="514375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459815"/>
                <a:gridCol w="276978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Продолжить изучать педагогический опыт других учителей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Выступление на заседании МО начальных классов «Читательская грамотность в начальной школе»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Посещение уроков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Круглый стол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апрель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Круглый стол по теме: «Программа формирования культуры здорового и безопасного образа жизни».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конкурсе «Кенгуру»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Тестирование учащихся по математике, русскому языку.  Продолжить изучать педагогический опыт других учителей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Написание доклада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Подготовка к конкурсу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Диагностика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май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Подведение итогов работы с одарёнными детьми и слабоуспевающими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Заседание МО учителей начальных классов.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Анализ работы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Проведение итоговых контрольных работ за год по всем предметам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u="none" strike="noStrike">
                          <a:solidFill>
                            <a:srgbClr val="267F8C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  <a:hlinkClick r:id="rId2"/>
                        </a:rPr>
                        <a:t>https://uchi.ru/</a:t>
                      </a: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работа ведется регулярно.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Диагностика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Отчёт о проделанной работе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Диагностика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376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сельской библиотеке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E:\Мәрьям апа\IMG-20220415-WA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352928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Формы </a:t>
            </a:r>
            <a:r>
              <a:rPr lang="ru-RU" sz="3100" dirty="0"/>
              <a:t>самообразования вне учреждений (КПК, </a:t>
            </a:r>
            <a:r>
              <a:rPr lang="ru-RU" sz="3100" dirty="0" err="1"/>
              <a:t>вебинары</a:t>
            </a:r>
            <a:r>
              <a:rPr lang="ru-RU" sz="3100" dirty="0"/>
              <a:t>, семинары и открытые мероприятия различного уровня)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1.В сельской библиотеке провели круглый стол на тему «Наши современные писатели»</a:t>
            </a:r>
          </a:p>
          <a:p>
            <a:pPr marL="0" indent="0">
              <a:buNone/>
            </a:pPr>
            <a:r>
              <a:rPr lang="ru-RU" smtClean="0"/>
              <a:t>2</a:t>
            </a:r>
            <a:r>
              <a:rPr lang="ru-RU" dirty="0" smtClean="0"/>
              <a:t>. «Дневник читателя» обмен опытом в сельской библиотеке.</a:t>
            </a:r>
          </a:p>
          <a:p>
            <a:pPr marL="0" indent="0">
              <a:buNone/>
            </a:pPr>
            <a:r>
              <a:rPr lang="ru-RU" dirty="0" smtClean="0"/>
              <a:t>3. Систематическое участие в </a:t>
            </a:r>
            <a:r>
              <a:rPr lang="ru-RU" dirty="0" err="1" smtClean="0"/>
              <a:t>вебинарах</a:t>
            </a:r>
            <a:r>
              <a:rPr lang="ru-RU" dirty="0" smtClean="0"/>
              <a:t> и конференциях.(В этом году: «Развитие функциональной грамотности учащихся начальных классов», «Обновленные ФГОС», «Как работать с детьми  с низкой мотивацией в начальной школе», «Семинар учителей начальных классов», «Профессиональное саморазвитие учителя через систему работы с одаренными детьми»….)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4068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Мастер -класс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Мәрьям апа\IMG-20220415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704856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4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ru-RU" sz="2400" dirty="0"/>
              <a:t>-Формы самообразования в учреждениях (консультации, мастер-классы, семинары, открытые мероприятия и т.п.)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t-RU" dirty="0" smtClean="0"/>
              <a:t>1.</a:t>
            </a:r>
            <a:r>
              <a:rPr lang="ru-RU" dirty="0" smtClean="0"/>
              <a:t>Совещание на тему: «Развитие профессиональной компетентности учителя </a:t>
            </a:r>
            <a:r>
              <a:rPr lang="ru-RU" dirty="0"/>
              <a:t>по </a:t>
            </a:r>
            <a:r>
              <a:rPr lang="ru-RU" dirty="0" smtClean="0"/>
              <a:t>формированию функциональной грамотности в </a:t>
            </a:r>
            <a:r>
              <a:rPr lang="ru-RU" dirty="0"/>
              <a:t>начальной </a:t>
            </a:r>
            <a:r>
              <a:rPr lang="ru-RU" dirty="0" smtClean="0"/>
              <a:t>школе»</a:t>
            </a:r>
          </a:p>
          <a:p>
            <a:pPr marL="0" indent="0">
              <a:buNone/>
            </a:pPr>
            <a:r>
              <a:rPr lang="tt-RU" dirty="0" smtClean="0"/>
              <a:t>2.Открытые </a:t>
            </a:r>
            <a:r>
              <a:rPr lang="tt-RU" dirty="0"/>
              <a:t>классные </a:t>
            </a:r>
            <a:r>
              <a:rPr lang="tt-RU" dirty="0" smtClean="0"/>
              <a:t>часы </a:t>
            </a:r>
            <a:r>
              <a:rPr lang="tt-RU" dirty="0"/>
              <a:t>на тему: </a:t>
            </a:r>
          </a:p>
          <a:p>
            <a:pPr marL="0" indent="0">
              <a:buNone/>
            </a:pPr>
            <a:r>
              <a:rPr lang="tt-RU" dirty="0"/>
              <a:t>-“Безнең тормыш бүген һәм иртәгә</a:t>
            </a:r>
            <a:r>
              <a:rPr lang="tt-RU" dirty="0" smtClean="0"/>
              <a:t>..”</a:t>
            </a:r>
          </a:p>
          <a:p>
            <a:pPr marL="0" indent="0">
              <a:buNone/>
            </a:pPr>
            <a:r>
              <a:rPr lang="tt-RU" dirty="0" smtClean="0"/>
              <a:t>3.Мастер –класс “Роль игр в  повышении качества знаний и творческих способностей учащихся”</a:t>
            </a:r>
            <a:endParaRPr lang="tt-RU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89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dirty="0" smtClean="0"/>
              <a:t>Заседание ШМО «Функциональная грамотность в начальной школе и в среднем звене»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Мәрьям апа\IMG-20220415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615" y="1628800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9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-Перспективы работы по выбранной теме самообразования в следующем году (продолжать самообразование по данной теме или представить свой опыт работы).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Развитие  познавательных и творческих способностей обучающихся в учебной и внеурочной деятельности в рамках ФГОС </a:t>
            </a:r>
            <a:r>
              <a:rPr lang="ru-RU" dirty="0" smtClean="0"/>
              <a:t>НОО ведётся постоянно</a:t>
            </a:r>
            <a:r>
              <a:rPr lang="tt-RU" dirty="0" smtClean="0"/>
              <a:t>. Уроки и  внеурочные занятия направлены  повышению мотивации к изучению </a:t>
            </a:r>
            <a:r>
              <a:rPr lang="tt-RU" dirty="0"/>
              <a:t>предмета, </a:t>
            </a:r>
            <a:r>
              <a:rPr lang="tt-RU" dirty="0" smtClean="0"/>
              <a:t>развитию </a:t>
            </a:r>
            <a:r>
              <a:rPr lang="tt-RU" dirty="0"/>
              <a:t>творческого и интеллектуального потециала </a:t>
            </a:r>
            <a:r>
              <a:rPr lang="tt-RU" dirty="0" smtClean="0"/>
              <a:t>учащихся. </a:t>
            </a:r>
            <a:r>
              <a:rPr lang="ru-RU" dirty="0" smtClean="0"/>
              <a:t>Мы –учителя начальных классов продолжим самообразование   по </a:t>
            </a:r>
            <a:r>
              <a:rPr lang="ru-RU" smtClean="0"/>
              <a:t>данной теме.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83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34" y="274371"/>
            <a:ext cx="8229600" cy="134152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Список литературы и интернет источников по теме </a:t>
            </a:r>
            <a:r>
              <a:rPr lang="ru-RU" sz="3600" b="1" dirty="0" smtClean="0"/>
              <a:t>самообразования: 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Курсы </a:t>
            </a:r>
            <a:r>
              <a:rPr lang="ru-RU" dirty="0"/>
              <a:t>повышения квалификации</a:t>
            </a:r>
          </a:p>
          <a:p>
            <a:pPr marL="0" lvl="0" indent="0">
              <a:buNone/>
            </a:pPr>
            <a:r>
              <a:rPr lang="ru-RU" dirty="0"/>
              <a:t>Семинары и конференции</a:t>
            </a:r>
          </a:p>
          <a:p>
            <a:pPr marL="0" lvl="0" indent="0">
              <a:buNone/>
            </a:pPr>
            <a:r>
              <a:rPr lang="ru-RU" dirty="0"/>
              <a:t>Мастер-классы</a:t>
            </a:r>
          </a:p>
          <a:p>
            <a:pPr marL="0" lvl="0" indent="0">
              <a:buNone/>
            </a:pPr>
            <a:r>
              <a:rPr lang="ru-RU" dirty="0"/>
              <a:t>Газеты, журналы</a:t>
            </a:r>
          </a:p>
          <a:p>
            <a:pPr marL="0" lvl="0" indent="0">
              <a:buNone/>
            </a:pPr>
            <a:r>
              <a:rPr lang="ru-RU" dirty="0"/>
              <a:t>Видео, аудио информация на различных носителях</a:t>
            </a:r>
          </a:p>
          <a:p>
            <a:pPr marL="0" lvl="0" indent="0">
              <a:buNone/>
            </a:pPr>
            <a:r>
              <a:rPr lang="ru-RU" dirty="0" smtClean="0"/>
              <a:t>Мероприятия </a:t>
            </a:r>
            <a:r>
              <a:rPr lang="ru-RU" dirty="0"/>
              <a:t>по обмену опытом</a:t>
            </a:r>
          </a:p>
          <a:p>
            <a:pPr marL="0" lvl="0" indent="0">
              <a:buNone/>
            </a:pPr>
            <a:r>
              <a:rPr lang="ru-RU" dirty="0"/>
              <a:t>Литература (методическая, научно-популярная, публицистическая, художественная)</a:t>
            </a:r>
          </a:p>
          <a:p>
            <a:pPr marL="0" lvl="0" indent="0">
              <a:buNone/>
            </a:pPr>
            <a:r>
              <a:rPr lang="ru-RU" dirty="0" smtClean="0"/>
              <a:t>Интернет ресурсы(</a:t>
            </a:r>
            <a:r>
              <a:rPr lang="ru-RU" dirty="0">
                <a:hlinkClick r:id="rId2"/>
              </a:rPr>
              <a:t>http://www.edu.ru</a:t>
            </a:r>
            <a:r>
              <a:rPr lang="ru-RU" dirty="0" smtClean="0">
                <a:hlinkClick r:id="rId2"/>
              </a:rPr>
              <a:t>/</a:t>
            </a:r>
            <a:r>
              <a:rPr lang="ru-RU" dirty="0" smtClean="0"/>
              <a:t>, </a:t>
            </a:r>
            <a:r>
              <a:rPr lang="ru-RU" dirty="0">
                <a:hlinkClick r:id="rId3"/>
              </a:rPr>
              <a:t>http://www.lenagold.ru</a:t>
            </a:r>
            <a:r>
              <a:rPr lang="ru-RU" dirty="0" smtClean="0">
                <a:hlinkClick r:id="rId3"/>
              </a:rPr>
              <a:t>/</a:t>
            </a:r>
            <a:r>
              <a:rPr lang="ru-RU" dirty="0" smtClean="0"/>
              <a:t>,</a:t>
            </a:r>
            <a:r>
              <a:rPr lang="ru-RU" dirty="0">
                <a:hlinkClick r:id="rId4"/>
              </a:rPr>
              <a:t> https://urok.1sept.ru</a:t>
            </a:r>
            <a:r>
              <a:rPr lang="ru-RU" dirty="0" smtClean="0">
                <a:hlinkClick r:id="rId4"/>
              </a:rPr>
              <a:t>/</a:t>
            </a:r>
            <a:r>
              <a:rPr lang="ru-RU" dirty="0" smtClean="0"/>
              <a:t>,</a:t>
            </a:r>
            <a:r>
              <a:rPr lang="ru-RU" dirty="0">
                <a:hlinkClick r:id="rId5"/>
              </a:rPr>
              <a:t> https://rosuchebnik.ru/metodicheskaja-pomosch/nachalnoe-obrazovanie</a:t>
            </a:r>
            <a:r>
              <a:rPr lang="ru-RU" dirty="0" smtClean="0">
                <a:hlinkClick r:id="rId5"/>
              </a:rPr>
              <a:t>/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85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435280" cy="724942"/>
          </a:xfrm>
        </p:spPr>
        <p:txBody>
          <a:bodyPr>
            <a:noAutofit/>
          </a:bodyPr>
          <a:lstStyle/>
          <a:p>
            <a:r>
              <a:rPr lang="ru-RU" sz="3600" b="1" dirty="0"/>
              <a:t>Тема ШМО учителей начальных классов: 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«Внедрение новых образовательных  стандартов в преподавании предметов гуманитарного цикла и начальных классов как условие обеспечения современного качества образования».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9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ШМО: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повышение уровня профессио-нальной компетентности учителя в условиях реализации ФГОС в начальной школе.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171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-Темы </a:t>
            </a:r>
            <a:r>
              <a:rPr lang="ru-RU" dirty="0" smtClean="0"/>
              <a:t>самообразования </a:t>
            </a:r>
            <a:r>
              <a:rPr lang="ru-RU" dirty="0"/>
              <a:t>учителей начальных классов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«Развитие</a:t>
            </a:r>
            <a:r>
              <a:rPr lang="ru-RU" dirty="0"/>
              <a:t>  познавательных и творческих способностей обучающихся в учебной и внеурочной деятельности в рамках ФГОС </a:t>
            </a:r>
            <a:r>
              <a:rPr lang="ru-RU" dirty="0" smtClean="0"/>
              <a:t>НОО.»                         </a:t>
            </a:r>
            <a:r>
              <a:rPr lang="ru-RU" dirty="0" err="1" smtClean="0"/>
              <a:t>Бадрутдинова</a:t>
            </a:r>
            <a:r>
              <a:rPr lang="ru-RU" dirty="0" smtClean="0"/>
              <a:t> М.М</a:t>
            </a:r>
          </a:p>
          <a:p>
            <a:pPr marL="0" indent="0">
              <a:buNone/>
            </a:pPr>
            <a:r>
              <a:rPr lang="tt-RU" dirty="0" smtClean="0"/>
              <a:t>2.Повышение мотивации к изучению предмета, развитие творческого и интеллектуального потенциала учащихся”</a:t>
            </a:r>
          </a:p>
          <a:p>
            <a:pPr marL="0" indent="0">
              <a:buNone/>
            </a:pPr>
            <a:r>
              <a:rPr lang="tt-RU" dirty="0"/>
              <a:t> </a:t>
            </a:r>
            <a:r>
              <a:rPr lang="tt-RU" dirty="0" smtClean="0"/>
              <a:t>                                       Зиангирова Р.М.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16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1.Цель</a:t>
            </a:r>
            <a:r>
              <a:rPr lang="ru-RU" sz="2700" dirty="0"/>
              <a:t>: повысить  уровень  обученности </a:t>
            </a:r>
            <a:r>
              <a:rPr lang="ru-RU" sz="2700" dirty="0" smtClean="0"/>
              <a:t>и </a:t>
            </a:r>
            <a:r>
              <a:rPr lang="ru-RU" sz="2700" dirty="0"/>
              <a:t>развитие </a:t>
            </a:r>
            <a:r>
              <a:rPr lang="ru-RU" sz="2700" dirty="0" smtClean="0"/>
              <a:t> </a:t>
            </a:r>
            <a:r>
              <a:rPr lang="ru-RU" sz="2700" dirty="0"/>
              <a:t>творческих способностей через внедрение в учебный процесс инновационных педагогических </a:t>
            </a:r>
            <a:r>
              <a:rPr lang="ru-RU" sz="2700" dirty="0" smtClean="0"/>
              <a:t>технологий.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Задачи:</a:t>
            </a:r>
          </a:p>
          <a:p>
            <a:pPr marL="0" indent="0">
              <a:buNone/>
            </a:pPr>
            <a:r>
              <a:rPr lang="ru-RU" dirty="0" smtClean="0"/>
              <a:t>Применение </a:t>
            </a:r>
            <a:r>
              <a:rPr lang="ru-RU" dirty="0"/>
              <a:t>современных педагогических </a:t>
            </a:r>
            <a:r>
              <a:rPr lang="ru-RU" dirty="0" smtClean="0"/>
              <a:t>приемов, </a:t>
            </a:r>
            <a:r>
              <a:rPr lang="ru-RU" dirty="0"/>
              <a:t>организация учебного и воспитательного процесса с учетом современных требований и использованием инновационных технологий</a:t>
            </a:r>
            <a:r>
              <a:rPr lang="ru-RU" dirty="0" smtClean="0"/>
              <a:t>.</a:t>
            </a:r>
          </a:p>
          <a:p>
            <a:pPr marL="0" lvl="0" indent="0">
              <a:buNone/>
            </a:pPr>
            <a:r>
              <a:rPr lang="ru-RU" dirty="0" smtClean="0"/>
              <a:t>Воспитание </a:t>
            </a:r>
            <a:r>
              <a:rPr lang="ru-RU" dirty="0"/>
              <a:t>патриотических чувств, приобщение к национальной культуре и традициям, воспитание нравственных и духовных качеств </a:t>
            </a:r>
            <a:r>
              <a:rPr lang="ru-RU" dirty="0" smtClean="0"/>
              <a:t>личности.</a:t>
            </a:r>
          </a:p>
          <a:p>
            <a:pPr marL="0" indent="0">
              <a:buNone/>
            </a:pPr>
            <a:r>
              <a:rPr lang="ru-RU" dirty="0" smtClean="0"/>
              <a:t>Совершенствовать </a:t>
            </a:r>
            <a:r>
              <a:rPr lang="ru-RU" dirty="0"/>
              <a:t>и повышать уровень профессионального мастерства</a:t>
            </a:r>
            <a:r>
              <a:rPr lang="ru-RU" dirty="0" smtClean="0"/>
              <a:t>.</a:t>
            </a:r>
            <a:endParaRPr lang="ru-RU" dirty="0"/>
          </a:p>
          <a:p>
            <a:pPr marL="0" lvl="0" indent="0">
              <a:buNone/>
            </a:pPr>
            <a:r>
              <a:rPr lang="ru-RU" dirty="0"/>
              <a:t>Разработка учебных, научно – методических и дидактических материалов.</a:t>
            </a:r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b="1" dirty="0" smtClean="0"/>
              <a:t>     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2. Цель: развитие творческих способностей через духовно-нравственное воспитание личности, развитие и раскрытие индивидуальности ребенка.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Задачи</a:t>
            </a:r>
            <a:r>
              <a:rPr lang="ru-RU" sz="2400" dirty="0"/>
              <a:t>:</a:t>
            </a:r>
          </a:p>
          <a:p>
            <a:pPr marL="0" lvl="0" indent="0">
              <a:buNone/>
            </a:pPr>
            <a:r>
              <a:rPr lang="ru-RU" sz="2400" dirty="0"/>
              <a:t>1</a:t>
            </a:r>
            <a:r>
              <a:rPr lang="ru-RU" sz="2400" dirty="0" smtClean="0"/>
              <a:t>) Внедрение интерактивных форм организации учебного процесса с целью формирования ключевых компетентностей и повышения мотивации учащихся.</a:t>
            </a:r>
          </a:p>
          <a:p>
            <a:pPr marL="0" indent="0">
              <a:buNone/>
            </a:pPr>
            <a:r>
              <a:rPr lang="ru-RU" sz="2400" dirty="0" smtClean="0"/>
              <a:t>2)Создание условий для проявления творческих способностей учащихся на уроках.</a:t>
            </a:r>
          </a:p>
          <a:p>
            <a:pPr marL="0" indent="0">
              <a:buNone/>
            </a:pPr>
            <a:r>
              <a:rPr lang="ru-RU" sz="2400" dirty="0" smtClean="0"/>
              <a:t>3)Совершенствовать </a:t>
            </a:r>
            <a:r>
              <a:rPr lang="ru-RU" sz="2400" dirty="0"/>
              <a:t>и повышать уровень профессионального мастерства.</a:t>
            </a:r>
          </a:p>
          <a:p>
            <a:pPr marL="0" indent="0">
              <a:buNone/>
            </a:pPr>
            <a:r>
              <a:rPr lang="ru-RU" sz="2400" dirty="0" smtClean="0"/>
              <a:t>4)Проведение целенаправленной работы с одаренными детьми.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1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Первое заседание ШМО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Мәрьям апа\IMG-20220415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Основные направления </a:t>
            </a:r>
            <a:r>
              <a:rPr lang="ru-RU" dirty="0"/>
              <a:t/>
            </a:r>
            <a:br>
              <a:rPr lang="ru-RU" dirty="0"/>
            </a:br>
            <a:r>
              <a:rPr lang="ru-RU" sz="1300" dirty="0" smtClean="0"/>
              <a:t>(</a:t>
            </a:r>
            <a:r>
              <a:rPr lang="ru-RU" sz="1300" dirty="0" err="1" smtClean="0"/>
              <a:t>творческиий</a:t>
            </a:r>
            <a:r>
              <a:rPr lang="ru-RU" sz="1300" dirty="0" smtClean="0"/>
              <a:t> план)</a:t>
            </a:r>
            <a:endParaRPr lang="ru-RU" sz="13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967455"/>
              </p:ext>
            </p:extLst>
          </p:nvPr>
        </p:nvGraphicFramePr>
        <p:xfrm>
          <a:off x="457200" y="1729581"/>
          <a:ext cx="8229600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3015"/>
                <a:gridCol w="5727211"/>
                <a:gridCol w="1069374"/>
              </a:tblGrid>
              <a:tr h="301687">
                <a:tc>
                  <a:txBody>
                    <a:bodyPr/>
                    <a:lstStyle/>
                    <a:p>
                      <a:pPr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Основные направления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Действия и мероприятия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Сроки</a:t>
                      </a:r>
                    </a:p>
                    <a:p>
                      <a:pPr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реализации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</a:tr>
              <a:tr h="603375"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Профессиональное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Изучить литературу по данной методической теме.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Изучить  инструктивно - методические  письма  по ФГОС начального общего образования, уяснить их особенности и требования.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3.Знакомиться с новыми педагогическими технологиями через предметные издания и Интернет.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 Регулярно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</a:tr>
              <a:tr h="452531"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Психолого-педагогические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1.Совершенствовать свои знания в области классической и современной психологии и педагогики.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 Регулярно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</a:tr>
              <a:tr h="1810124"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Методические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1.Совершенствовать знания современного содержания образования по  ФГОС начального общего образования.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Знакомиться с новыми формами, методами и приёмами обучения учащихся начального уровня.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 Организовать работу с одарёнными детьми и принимать участие в конкурсе  проектов, школьных, дистанционных и очных 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олимпиадах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4. Изучать опыт работы учителей своей школы, муниципального района, региона с использованием  Интернет - технологий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5. Посещать уроки коллег и участвовать в обмене опытом.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6. Периодически проводить самоанализ профессиональной деятельности.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7. Проводить открытые уроки.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8. Разработать   программы по предметам и внеурочной деятельности для </a:t>
                      </a:r>
                      <a:r>
                        <a:rPr lang="kk-KZ" sz="1000" dirty="0">
                          <a:effectLst/>
                        </a:rPr>
                        <a:t>учащихся 1 классов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9. Выступать с докладами по теме самообразования (МО).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Регулярно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</a:tr>
              <a:tr h="452531"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Информационно-технологические технологии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1.Изучать ИКТ /дистанционные технологии и внедрять их в учебный процесс.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Регулярно</a:t>
                      </a:r>
                    </a:p>
                    <a:p>
                      <a:pPr algn="l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83" marR="58183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7287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84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</a:t>
            </a:r>
            <a:r>
              <a:rPr lang="ru-RU" dirty="0"/>
              <a:t/>
            </a:r>
            <a:br>
              <a:rPr lang="ru-RU" dirty="0"/>
            </a:br>
            <a:r>
              <a:rPr lang="ru-RU" sz="2200" dirty="0"/>
              <a:t>Личный перспективный план по самообразованию на </a:t>
            </a:r>
            <a:r>
              <a:rPr lang="ru-RU" sz="2200" dirty="0" smtClean="0"/>
              <a:t>2020-2025 </a:t>
            </a:r>
            <a:r>
              <a:rPr lang="ru-RU" sz="2200" dirty="0"/>
              <a:t>уч. г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906394"/>
              </p:ext>
            </p:extLst>
          </p:nvPr>
        </p:nvGraphicFramePr>
        <p:xfrm>
          <a:off x="457200" y="1005935"/>
          <a:ext cx="8229600" cy="501675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459815"/>
                <a:gridCol w="276978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сентябрь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Задачи и направления, которые помогут мне «вырасти» как учителю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Изучение и освоение компьютерных программ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Работа с документацией. Составление календарно – тематического планирования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Планирование работы со слабоуспевающими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Оформление папки классного руководителя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Способы достижения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Работа с обучающим диском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Знакомство и анализ документации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Составление плана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Обновление материала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октябрь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Изучение литературы по теме самообразования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Посещение уроков учителей, применяющих новые педагогические технологии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Обмен опытом.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Работа с журналами, посещение библиотек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Обмен опытом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ноябрь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Выступление на заседании МО начальных </a:t>
                      </a:r>
                      <a:r>
                        <a:rPr lang="ru-RU" sz="120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классов </a:t>
                      </a:r>
                      <a:r>
                        <a:rPr lang="ru-RU" sz="1200" smtClean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200" smtClean="0"/>
                        <a:t>Развитие профессиональной компетентности учителя по формированию функциональной грамотности в начальной школе</a:t>
                      </a:r>
                      <a:r>
                        <a:rPr lang="ru-RU" sz="1200" smtClean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Участие в конкурсе «Русский медвежонок»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Написание доклада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200" dirty="0">
                          <a:solidFill>
                            <a:srgbClr val="212529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Ответы на вопросы в тесте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01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801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общеобразовательное учреҗдение “Керлигачская основная общеобразовательная школа” муниципального образования “Лениногорский муниципальный район” Республики Татарстан </vt:lpstr>
      <vt:lpstr>Тема ШМО учителей начальных классов:  </vt:lpstr>
      <vt:lpstr>Цель ШМО:</vt:lpstr>
      <vt:lpstr>-Темы самообразования учителей начальных классов </vt:lpstr>
      <vt:lpstr> 1.Цель: повысить  уровень  обученности и развитие  творческих способностей через внедрение в учебный процесс инновационных педагогических технологий. </vt:lpstr>
      <vt:lpstr>2. Цель: развитие творческих способностей через духовно-нравственное воспитание личности, развитие и раскрытие индивидуальности ребенка.</vt:lpstr>
      <vt:lpstr>Первое заседание ШМО</vt:lpstr>
      <vt:lpstr>Основные направления  (творческиий план)</vt:lpstr>
      <vt:lpstr>- Личный перспективный план по самообразованию на 2020-2025 уч. г  </vt:lpstr>
      <vt:lpstr>Презентация PowerPoint</vt:lpstr>
      <vt:lpstr>Презентация PowerPoint</vt:lpstr>
      <vt:lpstr>В сельской библиотеке</vt:lpstr>
      <vt:lpstr>Формы самообразования вне учреждений (КПК, вебинары, семинары и открытые мероприятия различного уровня) </vt:lpstr>
      <vt:lpstr>Мастер -класс</vt:lpstr>
      <vt:lpstr>-Формы самообразования в учреждениях (консультации, мастер-классы, семинары, открытые мероприятия и т.п.) </vt:lpstr>
      <vt:lpstr>Заседание ШМО «Функциональная грамотность в начальной школе и в среднем звене»</vt:lpstr>
      <vt:lpstr>-Перспективы работы по выбранной теме самообразования в следующем году (продолжать самообразование по данной теме или представить свой опыт работы). </vt:lpstr>
      <vt:lpstr>Список литературы и интернет источников по теме самообразования: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учреҗдение “Керлигачская основная общеобразовательная школа” муниципального образования “Лениногорский муниципальный район” Республики Татарстан</dc:title>
  <dc:creator>Марьям</dc:creator>
  <cp:lastModifiedBy>Марьям</cp:lastModifiedBy>
  <cp:revision>46</cp:revision>
  <dcterms:created xsi:type="dcterms:W3CDTF">2010-04-21T20:09:41Z</dcterms:created>
  <dcterms:modified xsi:type="dcterms:W3CDTF">2010-04-21T21:45:45Z</dcterms:modified>
</cp:coreProperties>
</file>